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1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67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1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Yeser Alfredo Morales C.</a:t>
            </a:r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MSc. Alejandro Méndez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3029400" y="1721520"/>
            <a:ext cx="619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Protocolo Monográfico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ROBOTS(ROS): APLICACIÓN EN EL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11/10/2018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4932000" y="1419840"/>
            <a:ext cx="2037960" cy="538200"/>
          </a:xfrm>
          <a:prstGeom prst="rect">
            <a:avLst/>
          </a:prstGeom>
          <a:ln>
            <a:noFill/>
          </a:ln>
        </p:spPr>
      </p:pic>
      <p:pic>
        <p:nvPicPr>
          <p:cNvPr id="489" name="Picture 4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2551"/>
          <a:stretch>
            <a:fillRect/>
          </a:stretch>
        </p:blipFill>
        <p:spPr>
          <a:xfrm>
            <a:off x="283290" y="2211205"/>
            <a:ext cx="9462960" cy="3400560"/>
          </a:xfrm>
          <a:prstGeom prst="rect">
            <a:avLst/>
          </a:prstGeom>
          <a:ln>
            <a:noFill/>
          </a:ln>
        </p:spPr>
      </p:pic>
      <p:sp>
        <p:nvSpPr>
          <p:cNvPr id="490" name="CustomShape 33"/>
          <p:cNvSpPr/>
          <p:nvPr/>
        </p:nvSpPr>
        <p:spPr>
          <a:xfrm>
            <a:off x="10516320" y="2445480"/>
            <a:ext cx="1485000" cy="50832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3er Party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34"/>
          <p:cNvSpPr/>
          <p:nvPr/>
        </p:nvSpPr>
        <p:spPr>
          <a:xfrm>
            <a:off x="10516320" y="32544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CV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5"/>
          <p:cNvSpPr/>
          <p:nvPr/>
        </p:nvSpPr>
        <p:spPr>
          <a:xfrm>
            <a:off x="7487280" y="38736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RQT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5423565" y="4598730"/>
            <a:ext cx="3283920" cy="216864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245" y="4046220"/>
            <a:ext cx="3628390" cy="1783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 rot="10800000" flipV="1">
            <a:off x="11010265" y="77470"/>
            <a:ext cx="1274445" cy="27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7"/>
          <p:cNvSpPr/>
          <p:nvPr/>
        </p:nvSpPr>
        <p:spPr>
          <a:xfrm rot="10800000">
            <a:off x="11069960" y="1091625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2"/>
          <p:cNvSpPr/>
          <p:nvPr/>
        </p:nvSpPr>
        <p:spPr>
          <a:xfrm>
            <a:off x="2868295" y="5649595"/>
            <a:ext cx="8252460" cy="977265"/>
          </a:xfrm>
          <a:prstGeom prst="rect">
            <a:avLst/>
          </a:prstGeom>
          <a:noFill/>
          <a:ln w="41275">
            <a:solidFill>
              <a:srgbClr val="FF0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010960" y="565870"/>
            <a:ext cx="9606600" cy="6216840"/>
          </a:xfrm>
          <a:prstGeom prst="rect">
            <a:avLst/>
          </a:prstGeom>
          <a:ln>
            <a:noFill/>
          </a:ln>
        </p:spPr>
      </p:pic>
      <p:sp>
        <p:nvSpPr>
          <p:cNvPr id="527" name="CustomShape 33"/>
          <p:cNvSpPr/>
          <p:nvPr/>
        </p:nvSpPr>
        <p:spPr>
          <a:xfrm>
            <a:off x="22860" y="1658620"/>
            <a:ext cx="2658110" cy="5810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ROS Estándar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nació ROS-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120" y="2542540"/>
            <a:ext cx="23698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r>
              <a:rPr lang="es-NI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sym typeface="+mn-ea"/>
              </a:rPr>
              <a:t>Este provee herramientas que son ocupadas en aplicaciones con robots industriales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9" name="Picture 3"/>
          <p:cNvPicPr/>
          <p:nvPr/>
        </p:nvPicPr>
        <p:blipFill>
          <a:blip r:embed="rId1"/>
          <a:srcRect l="8896" t="82038"/>
          <a:stretch>
            <a:fillRect/>
          </a:stretch>
        </p:blipFill>
        <p:spPr>
          <a:xfrm>
            <a:off x="500400" y="1743840"/>
            <a:ext cx="11777040" cy="1502640"/>
          </a:xfrm>
          <a:prstGeom prst="rect">
            <a:avLst/>
          </a:prstGeom>
          <a:ln>
            <a:noFill/>
          </a:ln>
        </p:spPr>
      </p:pic>
      <p:pic>
        <p:nvPicPr>
          <p:cNvPr id="560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8163720" y="-7884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561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357720" y="3074040"/>
            <a:ext cx="5806080" cy="3595680"/>
          </a:xfrm>
          <a:prstGeom prst="rect">
            <a:avLst/>
          </a:prstGeom>
          <a:ln>
            <a:noFill/>
          </a:ln>
        </p:spPr>
      </p:pic>
      <p:sp>
        <p:nvSpPr>
          <p:cNvPr id="562" name="CustomShape 32"/>
          <p:cNvSpPr/>
          <p:nvPr/>
        </p:nvSpPr>
        <p:spPr>
          <a:xfrm rot="5400000" flipV="1">
            <a:off x="1957680" y="3453480"/>
            <a:ext cx="1848240" cy="95148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Picture 7"/>
          <p:cNvPicPr/>
          <p:nvPr/>
        </p:nvPicPr>
        <p:blipFill>
          <a:blip r:embed="rId4"/>
          <a:srcRect l="38149"/>
          <a:stretch>
            <a:fillRect/>
          </a:stretch>
        </p:blipFill>
        <p:spPr>
          <a:xfrm>
            <a:off x="3471480" y="3074040"/>
            <a:ext cx="4160880" cy="3835080"/>
          </a:xfrm>
          <a:prstGeom prst="rect">
            <a:avLst/>
          </a:prstGeom>
          <a:ln>
            <a:noFill/>
          </a:ln>
        </p:spPr>
      </p:pic>
      <p:sp>
        <p:nvSpPr>
          <p:cNvPr id="564" name="CustomShape 33"/>
          <p:cNvSpPr/>
          <p:nvPr/>
        </p:nvSpPr>
        <p:spPr>
          <a:xfrm rot="10800000" flipV="1">
            <a:off x="6064870" y="2341245"/>
            <a:ext cx="3231720" cy="98820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4"/>
          <p:cNvSpPr/>
          <p:nvPr/>
        </p:nvSpPr>
        <p:spPr>
          <a:xfrm rot="5400000" flipV="1">
            <a:off x="3627000" y="2173320"/>
            <a:ext cx="1107000" cy="860760"/>
          </a:xfrm>
          <a:prstGeom prst="curvedConnector3">
            <a:avLst>
              <a:gd name="adj1" fmla="val 22305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3671640"/>
            <a:ext cx="7989840" cy="2905920"/>
          </a:xfrm>
          <a:prstGeom prst="rect">
            <a:avLst/>
          </a:prstGeom>
          <a:ln>
            <a:noFill/>
          </a:ln>
        </p:spPr>
      </p:pic>
      <p:sp>
        <p:nvSpPr>
          <p:cNvPr id="567" name="CustomShape 35"/>
          <p:cNvSpPr/>
          <p:nvPr/>
        </p:nvSpPr>
        <p:spPr>
          <a:xfrm rot="5400000" flipV="1">
            <a:off x="4645800" y="2550600"/>
            <a:ext cx="1671120" cy="569160"/>
          </a:xfrm>
          <a:prstGeom prst="curvedConnector3">
            <a:avLst>
              <a:gd name="adj1" fmla="val 50019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3161160" y="3292560"/>
            <a:ext cx="5344920" cy="356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0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283320" y="56952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60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1480" y="2564280"/>
            <a:ext cx="5853600" cy="3292920"/>
          </a:xfrm>
          <a:prstGeom prst="rect">
            <a:avLst/>
          </a:prstGeom>
          <a:ln>
            <a:noFill/>
          </a:ln>
        </p:spPr>
      </p:pic>
      <p:pic>
        <p:nvPicPr>
          <p:cNvPr id="602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185520" y="2564280"/>
            <a:ext cx="5856120" cy="3292920"/>
          </a:xfrm>
          <a:prstGeom prst="rect">
            <a:avLst/>
          </a:prstGeom>
          <a:ln>
            <a:noFill/>
          </a:ln>
        </p:spPr>
      </p:pic>
      <p:sp>
        <p:nvSpPr>
          <p:cNvPr id="603" name="CustomShape 32"/>
          <p:cNvSpPr/>
          <p:nvPr/>
        </p:nvSpPr>
        <p:spPr>
          <a:xfrm>
            <a:off x="2782080" y="837000"/>
            <a:ext cx="45500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Aplicaciones basadas en ROS Industrial, Programación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Diferentes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1748160" y="1967400"/>
            <a:ext cx="8694720" cy="4890240"/>
          </a:xfrm>
          <a:prstGeom prst="rect">
            <a:avLst/>
          </a:prstGeom>
          <a:ln>
            <a:noFill/>
          </a:ln>
        </p:spPr>
      </p:pic>
      <p:pic>
        <p:nvPicPr>
          <p:cNvPr id="605" name="Picture 78"/>
          <p:cNvPicPr/>
          <p:nvPr/>
        </p:nvPicPr>
        <p:blipFill>
          <a:blip r:embed="rId5"/>
          <a:stretch>
            <a:fillRect/>
          </a:stretch>
        </p:blipFill>
        <p:spPr>
          <a:xfrm>
            <a:off x="10833120" y="101268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606" name="CustomShape 33"/>
          <p:cNvSpPr/>
          <p:nvPr/>
        </p:nvSpPr>
        <p:spPr>
          <a:xfrm>
            <a:off x="7253640" y="692640"/>
            <a:ext cx="3532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Estas aplicaciones tienen un costo de licencia debido a que son producidas por empresas.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438280" y="2991600"/>
            <a:ext cx="7314840" cy="3591720"/>
          </a:xfrm>
          <a:prstGeom prst="rect">
            <a:avLst/>
          </a:prstGeom>
          <a:ln>
            <a:noFill/>
          </a:ln>
        </p:spPr>
      </p:pic>
      <p:sp>
        <p:nvSpPr>
          <p:cNvPr id="639" name="CustomShape 32"/>
          <p:cNvSpPr/>
          <p:nvPr/>
        </p:nvSpPr>
        <p:spPr>
          <a:xfrm>
            <a:off x="3733200" y="1091520"/>
            <a:ext cx="4935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NEWS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Linux originalmente</a:t>
            </a:r>
            <a:endParaRPr lang="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54440" y="1601640"/>
            <a:ext cx="2503440" cy="837720"/>
          </a:xfrm>
          <a:prstGeom prst="rect">
            <a:avLst/>
          </a:prstGeom>
          <a:ln>
            <a:noFill/>
          </a:ln>
        </p:spPr>
      </p:pic>
      <p:pic>
        <p:nvPicPr>
          <p:cNvPr id="641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7632720" y="762120"/>
            <a:ext cx="1026360" cy="102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3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397080" y="2604240"/>
            <a:ext cx="5465520" cy="3186000"/>
          </a:xfrm>
          <a:prstGeom prst="rect">
            <a:avLst/>
          </a:prstGeom>
          <a:ln>
            <a:noFill/>
          </a:ln>
        </p:spPr>
      </p:pic>
      <p:pic>
        <p:nvPicPr>
          <p:cNvPr id="674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7080" y="2013480"/>
            <a:ext cx="5465520" cy="567000"/>
          </a:xfrm>
          <a:prstGeom prst="rect">
            <a:avLst/>
          </a:prstGeom>
          <a:ln>
            <a:noFill/>
          </a:ln>
        </p:spPr>
      </p:pic>
      <p:sp>
        <p:nvSpPr>
          <p:cNvPr id="675" name="CustomShape 32"/>
          <p:cNvSpPr/>
          <p:nvPr/>
        </p:nvSpPr>
        <p:spPr>
          <a:xfrm>
            <a:off x="774720" y="986760"/>
            <a:ext cx="5905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se usara la LIB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RVIZ, una herramienta a la cual se puede acceder por sus librerías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970320" y="766440"/>
            <a:ext cx="4907520" cy="5483520"/>
          </a:xfrm>
          <a:prstGeom prst="rect">
            <a:avLst/>
          </a:prstGeom>
          <a:ln>
            <a:noFill/>
          </a:ln>
        </p:spPr>
      </p:pic>
      <p:pic>
        <p:nvPicPr>
          <p:cNvPr id="677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427440" y="2013480"/>
            <a:ext cx="5767920" cy="4078800"/>
          </a:xfrm>
          <a:prstGeom prst="rect">
            <a:avLst/>
          </a:prstGeom>
          <a:ln>
            <a:noFill/>
          </a:ln>
        </p:spPr>
      </p:pic>
      <p:sp>
        <p:nvSpPr>
          <p:cNvPr id="679" name="CustomShape 33"/>
          <p:cNvSpPr/>
          <p:nvPr/>
        </p:nvSpPr>
        <p:spPr>
          <a:xfrm>
            <a:off x="636120" y="6039360"/>
            <a:ext cx="4874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el URDF se puede definir cualquier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4"/>
          <p:cNvSpPr/>
          <p:nvPr/>
        </p:nvSpPr>
        <p:spPr>
          <a:xfrm>
            <a:off x="6786215" y="1420020"/>
            <a:ext cx="42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definido con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Team-Vigi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140" y="2581910"/>
            <a:ext cx="6122035" cy="3274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9" dur="2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5"/>
          <p:cNvSpPr/>
          <p:nvPr/>
        </p:nvSpPr>
        <p:spPr>
          <a:xfrm rot="10800000" flipV="1">
            <a:off x="1107000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2"/>
          <p:cNvSpPr/>
          <p:nvPr/>
        </p:nvSpPr>
        <p:spPr>
          <a:xfrm>
            <a:off x="720000" y="758160"/>
            <a:ext cx="590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ademas se utilizara el Simulador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3"/>
          <p:cNvSpPr/>
          <p:nvPr/>
        </p:nvSpPr>
        <p:spPr>
          <a:xfrm>
            <a:off x="103680" y="4274280"/>
            <a:ext cx="6571080" cy="24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SDF</a:t>
            </a: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&lt;link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&lt;collision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&lt;coefficient&gt;1.0&lt;/coefficient&gt;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&lt;surface_radius&gt;0.5&lt;/surface_radius&gt;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&lt;use_patch_radius&gt;false&lt;/use_patch_radius&gt;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&lt;/torsional&gt;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&lt;/friction&gt;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&lt;/surface&gt;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&lt;/collision&gt;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&lt;/link&gt;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&lt;/model&gt;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Imagen 8"/>
          <p:cNvPicPr/>
          <p:nvPr/>
        </p:nvPicPr>
        <p:blipFill>
          <a:blip r:embed="rId1"/>
          <a:stretch>
            <a:fillRect/>
          </a:stretch>
        </p:blipFill>
        <p:spPr>
          <a:xfrm>
            <a:off x="6070005" y="841540"/>
            <a:ext cx="5411880" cy="1701360"/>
          </a:xfrm>
          <a:prstGeom prst="rect">
            <a:avLst/>
          </a:prstGeom>
          <a:ln>
            <a:noFill/>
          </a:ln>
        </p:spPr>
      </p:pic>
      <p:pic>
        <p:nvPicPr>
          <p:cNvPr id="715" name="Picture 5" descr="/home/yesser/labROS/docs/img/sawyer_gazebo.gifsawyer_gazebo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80990" y="2846070"/>
            <a:ext cx="6496685" cy="3738245"/>
          </a:xfrm>
          <a:prstGeom prst="rect">
            <a:avLst/>
          </a:prstGeom>
          <a:ln>
            <a:noFill/>
          </a:ln>
        </p:spPr>
      </p:pic>
      <p:sp>
        <p:nvSpPr>
          <p:cNvPr id="716" name="CustomShape 34"/>
          <p:cNvSpPr/>
          <p:nvPr/>
        </p:nvSpPr>
        <p:spPr>
          <a:xfrm rot="5400000" flipV="1">
            <a:off x="10675800" y="2544840"/>
            <a:ext cx="1043640" cy="568080"/>
          </a:xfrm>
          <a:prstGeom prst="curvedConnector3">
            <a:avLst>
              <a:gd name="adj1" fmla="val -10857"/>
            </a:avLst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7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3320" y="160164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718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770840" y="16351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19" name="CustomShape 35"/>
          <p:cNvSpPr/>
          <p:nvPr/>
        </p:nvSpPr>
        <p:spPr>
          <a:xfrm>
            <a:off x="2440440" y="17449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Dinámica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23083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1" name="CustomShape 36"/>
          <p:cNvSpPr/>
          <p:nvPr/>
        </p:nvSpPr>
        <p:spPr>
          <a:xfrm>
            <a:off x="2440440" y="24181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289620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3" name="CustomShape 37"/>
          <p:cNvSpPr/>
          <p:nvPr/>
        </p:nvSpPr>
        <p:spPr>
          <a:xfrm>
            <a:off x="2440440" y="2913480"/>
            <a:ext cx="2836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 y simulación de Ruido (Noise)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4" name="Picture 17"/>
          <p:cNvPicPr/>
          <p:nvPr/>
        </p:nvPicPr>
        <p:blipFill>
          <a:blip r:embed="rId7"/>
          <a:stretch>
            <a:fillRect/>
          </a:stretch>
        </p:blipFill>
        <p:spPr>
          <a:xfrm>
            <a:off x="1770840" y="343548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5" name="CustomShape 38"/>
          <p:cNvSpPr/>
          <p:nvPr/>
        </p:nvSpPr>
        <p:spPr>
          <a:xfrm>
            <a:off x="2440440" y="3435480"/>
            <a:ext cx="28360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Uso de Plugins para Comunicarse con el mundo Virtual de Gazebo (ROS)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40"/>
          <p:cNvSpPr/>
          <p:nvPr/>
        </p:nvSpPr>
        <p:spPr>
          <a:xfrm>
            <a:off x="3467160" y="477576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Lenguaje de Marcado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2"/>
          <p:cNvSpPr/>
          <p:nvPr/>
        </p:nvSpPr>
        <p:spPr>
          <a:xfrm>
            <a:off x="549360" y="254304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1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761400" y="334836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762" name="CustomShape 33"/>
          <p:cNvSpPr/>
          <p:nvPr/>
        </p:nvSpPr>
        <p:spPr>
          <a:xfrm>
            <a:off x="805680" y="842760"/>
            <a:ext cx="106689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en dos amplios pilares de recursos de software tales como las librerías que corresponden a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las librerías de desarrollo de aplicaciones de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Creator.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3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445" y="4363835"/>
            <a:ext cx="3407760" cy="2208960"/>
          </a:xfrm>
          <a:prstGeom prst="rect">
            <a:avLst/>
          </a:prstGeom>
          <a:ln>
            <a:noFill/>
          </a:ln>
        </p:spPr>
      </p:pic>
      <p:pic>
        <p:nvPicPr>
          <p:cNvPr id="764" name="Picture 8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760" y="1921680"/>
            <a:ext cx="5382000" cy="4745160"/>
          </a:xfrm>
          <a:prstGeom prst="rect">
            <a:avLst/>
          </a:prstGeom>
          <a:ln>
            <a:noFill/>
          </a:ln>
        </p:spPr>
      </p:pic>
      <p:sp>
        <p:nvSpPr>
          <p:cNvPr id="765" name="CustomShape 34"/>
          <p:cNvSpPr/>
          <p:nvPr/>
        </p:nvSpPr>
        <p:spPr>
          <a:xfrm>
            <a:off x="7266240" y="18543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35"/>
          <p:cNvSpPr/>
          <p:nvPr/>
        </p:nvSpPr>
        <p:spPr>
          <a:xfrm>
            <a:off x="9296280" y="2367360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36"/>
          <p:cNvSpPr/>
          <p:nvPr/>
        </p:nvSpPr>
        <p:spPr>
          <a:xfrm>
            <a:off x="9185400" y="46785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37"/>
          <p:cNvSpPr/>
          <p:nvPr/>
        </p:nvSpPr>
        <p:spPr>
          <a:xfrm>
            <a:off x="9164160" y="3943440"/>
            <a:ext cx="27910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ROS y diseño de GUI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2"/>
          <p:cNvSpPr/>
          <p:nvPr/>
        </p:nvSpPr>
        <p:spPr>
          <a:xfrm>
            <a:off x="4351320" y="1386360"/>
            <a:ext cx="3502800" cy="128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lang="es-NI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Funcionalidades de la GUI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609000" y="2293200"/>
            <a:ext cx="4590000" cy="2659680"/>
          </a:xfrm>
          <a:prstGeom prst="rect">
            <a:avLst/>
          </a:prstGeom>
          <a:ln>
            <a:noFill/>
          </a:ln>
        </p:spPr>
      </p:pic>
      <p:sp>
        <p:nvSpPr>
          <p:cNvPr id="803" name="CustomShape 33"/>
          <p:cNvSpPr/>
          <p:nvPr/>
        </p:nvSpPr>
        <p:spPr>
          <a:xfrm flipH="1">
            <a:off x="2786760" y="259560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34"/>
          <p:cNvSpPr/>
          <p:nvPr/>
        </p:nvSpPr>
        <p:spPr>
          <a:xfrm flipH="1">
            <a:off x="2786760" y="359352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35"/>
          <p:cNvSpPr/>
          <p:nvPr/>
        </p:nvSpPr>
        <p:spPr>
          <a:xfrm flipH="1">
            <a:off x="2786760" y="452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36"/>
          <p:cNvSpPr/>
          <p:nvPr/>
        </p:nvSpPr>
        <p:spPr>
          <a:xfrm>
            <a:off x="8199360" y="259560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37"/>
          <p:cNvSpPr/>
          <p:nvPr/>
        </p:nvSpPr>
        <p:spPr>
          <a:xfrm>
            <a:off x="8199360" y="35121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38"/>
          <p:cNvSpPr/>
          <p:nvPr/>
        </p:nvSpPr>
        <p:spPr>
          <a:xfrm>
            <a:off x="8199360" y="45273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39"/>
          <p:cNvSpPr/>
          <p:nvPr/>
        </p:nvSpPr>
        <p:spPr>
          <a:xfrm>
            <a:off x="59004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Inicializar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40"/>
          <p:cNvSpPr/>
          <p:nvPr/>
        </p:nvSpPr>
        <p:spPr>
          <a:xfrm>
            <a:off x="590040" y="324180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NODOS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41"/>
          <p:cNvSpPr/>
          <p:nvPr/>
        </p:nvSpPr>
        <p:spPr>
          <a:xfrm>
            <a:off x="639360" y="414648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Vincular Archivos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42"/>
          <p:cNvSpPr/>
          <p:nvPr/>
        </p:nvSpPr>
        <p:spPr>
          <a:xfrm>
            <a:off x="894168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Cargar Escenarios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3" name="CustomShape 43"/>
          <p:cNvSpPr/>
          <p:nvPr/>
        </p:nvSpPr>
        <p:spPr>
          <a:xfrm>
            <a:off x="9021240" y="3212280"/>
            <a:ext cx="28951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Configuración de Visualización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4"/>
          <p:cNvSpPr/>
          <p:nvPr/>
        </p:nvSpPr>
        <p:spPr>
          <a:xfrm>
            <a:off x="4722120" y="5603760"/>
            <a:ext cx="274788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Transparencia al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45"/>
          <p:cNvSpPr/>
          <p:nvPr/>
        </p:nvSpPr>
        <p:spPr>
          <a:xfrm>
            <a:off x="8941680" y="4210200"/>
            <a:ext cx="28339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Otros simuladores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46"/>
          <p:cNvSpPr/>
          <p:nvPr/>
        </p:nvSpPr>
        <p:spPr>
          <a:xfrm flipH="1">
            <a:off x="6095160" y="4908600"/>
            <a:ext cx="360" cy="56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0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51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50720" y="1964160"/>
            <a:ext cx="8314920" cy="4705560"/>
          </a:xfrm>
          <a:prstGeom prst="rect">
            <a:avLst/>
          </a:prstGeom>
          <a:ln>
            <a:noFill/>
          </a:ln>
        </p:spPr>
      </p:pic>
      <p:sp>
        <p:nvSpPr>
          <p:cNvPr id="853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 usar QML, la Aplicación Desktop desarrollada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rasgos de desarrollo WEB.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35"/>
          <p:cNvSpPr/>
          <p:nvPr/>
        </p:nvSpPr>
        <p:spPr>
          <a:xfrm>
            <a:off x="8969760" y="3254400"/>
            <a:ext cx="264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Aplicación Desktop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mas dinamismo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36"/>
          <p:cNvSpPr/>
          <p:nvPr/>
        </p:nvSpPr>
        <p:spPr>
          <a:xfrm>
            <a:off x="8967960" y="3943440"/>
            <a:ext cx="3096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 Se ha utilizado para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Desarrollar la Interfaz de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Inicio para el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CustomShape 37"/>
          <p:cNvSpPr/>
          <p:nvPr/>
        </p:nvSpPr>
        <p:spPr>
          <a:xfrm>
            <a:off x="8952120" y="4944600"/>
            <a:ext cx="30164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Desde esta interfaz se lanzaran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las otras aplicaciones que componen el LVR.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7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580320" y="2009880"/>
            <a:ext cx="8081280" cy="4573440"/>
          </a:xfrm>
          <a:prstGeom prst="rect">
            <a:avLst/>
          </a:prstGeom>
          <a:ln>
            <a:noFill/>
          </a:ln>
        </p:spPr>
      </p:pic>
      <p:pic>
        <p:nvPicPr>
          <p:cNvPr id="858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50720" y="1921680"/>
            <a:ext cx="8256600" cy="4672440"/>
          </a:xfrm>
          <a:prstGeom prst="rect">
            <a:avLst/>
          </a:prstGeom>
          <a:ln>
            <a:noFill/>
          </a:ln>
        </p:spPr>
      </p:pic>
      <p:sp>
        <p:nvSpPr>
          <p:cNvPr id="859" name="CustomShape 38"/>
          <p:cNvSpPr/>
          <p:nvPr/>
        </p:nvSpPr>
        <p:spPr>
          <a:xfrm>
            <a:off x="9032400" y="851400"/>
            <a:ext cx="165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NODO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39"/>
          <p:cNvSpPr/>
          <p:nvPr/>
        </p:nvSpPr>
        <p:spPr>
          <a:xfrm rot="16200000">
            <a:off x="7354440" y="1169280"/>
            <a:ext cx="1810080" cy="1543320"/>
          </a:xfrm>
          <a:prstGeom prst="curvedConnector2">
            <a:avLst/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4" dur="2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4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 Widgets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los Widgets se permite mostrar la información de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35"/>
          <p:cNvSpPr/>
          <p:nvPr/>
        </p:nvSpPr>
        <p:spPr>
          <a:xfrm>
            <a:off x="8969400" y="3254400"/>
            <a:ext cx="318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este desarrollo se usan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 librerías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36"/>
          <p:cNvSpPr/>
          <p:nvPr/>
        </p:nvSpPr>
        <p:spPr>
          <a:xfrm>
            <a:off x="8969040" y="3943440"/>
            <a:ext cx="1831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URDF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0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3320" y="2002680"/>
            <a:ext cx="8450280" cy="4781880"/>
          </a:xfrm>
          <a:prstGeom prst="rect">
            <a:avLst/>
          </a:prstGeom>
          <a:ln>
            <a:noFill/>
          </a:ln>
        </p:spPr>
      </p:pic>
      <p:sp>
        <p:nvSpPr>
          <p:cNvPr id="901" name="CustomShape 38"/>
          <p:cNvSpPr/>
          <p:nvPr/>
        </p:nvSpPr>
        <p:spPr>
          <a:xfrm>
            <a:off x="8825400" y="104400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 RVIZ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 rot="16200000">
            <a:off x="6198840" y="1569960"/>
            <a:ext cx="2967480" cy="2283840"/>
          </a:xfrm>
          <a:prstGeom prst="curvedConnector2">
            <a:avLst/>
          </a:prstGeom>
          <a:noFill/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32"/>
          <p:cNvSpPr/>
          <p:nvPr/>
        </p:nvSpPr>
        <p:spPr>
          <a:xfrm>
            <a:off x="191770" y="986790"/>
            <a:ext cx="7530465" cy="11874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Dentro de la Interfaces de Usuario Mostradas anteriormente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aglutinara en formato virtual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recursos para realizar practicas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basad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en 4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aspectos de los 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fundamentos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la Robótica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5" name="CustomShape 33"/>
          <p:cNvSpPr/>
          <p:nvPr/>
        </p:nvSpPr>
        <p:spPr>
          <a:xfrm>
            <a:off x="2001600" y="2271240"/>
            <a:ext cx="4263840" cy="1549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Morfología del Robot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Articulaciones de 1DOF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Articulación Prismática y de Revolución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básicos y Clásicos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de Trabajo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34"/>
          <p:cNvSpPr/>
          <p:nvPr/>
        </p:nvSpPr>
        <p:spPr>
          <a:xfrm>
            <a:off x="6273000" y="2223000"/>
            <a:ext cx="33588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Herramientas Matematicas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Cartesianas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Esféricas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Orientación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Ángulos de Euler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Cuaternios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Transformaciones Homogéneas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35"/>
          <p:cNvSpPr/>
          <p:nvPr/>
        </p:nvSpPr>
        <p:spPr>
          <a:xfrm>
            <a:off x="2126520" y="3943440"/>
            <a:ext cx="386820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Cinemática D/I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Matriz de Transformaciones Homogeneas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Denavit-Hartemberg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36"/>
          <p:cNvSpPr/>
          <p:nvPr/>
        </p:nvSpPr>
        <p:spPr>
          <a:xfrm>
            <a:off x="6128640" y="5151600"/>
            <a:ext cx="37641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de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Programación Guiada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191880" y="2414750"/>
            <a:ext cx="1387080" cy="1379520"/>
          </a:xfrm>
          <a:prstGeom prst="rect">
            <a:avLst/>
          </a:prstGeom>
          <a:ln>
            <a:noFill/>
          </a:ln>
        </p:spPr>
      </p:pic>
      <p:pic>
        <p:nvPicPr>
          <p:cNvPr id="94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7722720" y="759600"/>
            <a:ext cx="4430160" cy="1425960"/>
          </a:xfrm>
          <a:prstGeom prst="rect">
            <a:avLst/>
          </a:prstGeom>
          <a:ln>
            <a:noFill/>
          </a:ln>
          <a:effectLst>
            <a:innerShdw blurRad="63500" dist="50800" dir="18900000">
              <a:srgbClr val="000000">
                <a:alpha val="50000"/>
              </a:srgbClr>
            </a:innerShdw>
          </a:effectLst>
        </p:spPr>
      </p:pic>
      <p:pic>
        <p:nvPicPr>
          <p:cNvPr id="94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83320" y="3943440"/>
            <a:ext cx="1784160" cy="2371320"/>
          </a:xfrm>
          <a:prstGeom prst="rect">
            <a:avLst/>
          </a:prstGeom>
          <a:ln>
            <a:noFill/>
          </a:ln>
        </p:spPr>
      </p:pic>
      <p:pic>
        <p:nvPicPr>
          <p:cNvPr id="94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0306800" y="428688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943" name="Picture 6"/>
          <p:cNvPicPr/>
          <p:nvPr/>
        </p:nvPicPr>
        <p:blipFill>
          <a:blip r:embed="rId5"/>
          <a:srcRect t="21811"/>
          <a:stretch>
            <a:fillRect/>
          </a:stretch>
        </p:blipFill>
        <p:spPr>
          <a:xfrm>
            <a:off x="2333160" y="5019840"/>
            <a:ext cx="3006360" cy="1762920"/>
          </a:xfrm>
          <a:prstGeom prst="rect">
            <a:avLst/>
          </a:prstGeom>
          <a:ln>
            <a:noFill/>
          </a:ln>
        </p:spPr>
      </p:pic>
      <p:pic>
        <p:nvPicPr>
          <p:cNvPr id="944" name="Imagen 4"/>
          <p:cNvPicPr/>
          <p:nvPr/>
        </p:nvPicPr>
        <p:blipFill>
          <a:blip r:embed="rId6"/>
          <a:srcRect l="27098" t="-26" r="19920" b="18908"/>
          <a:stretch>
            <a:fillRect/>
          </a:stretch>
        </p:blipFill>
        <p:spPr>
          <a:xfrm>
            <a:off x="2126520" y="4445640"/>
            <a:ext cx="2525040" cy="217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6" dur="2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1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1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1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1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1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1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ldLvl="0" animBg="1" build="allAtOnce"/>
      <p:bldP spid="978" grpId="1" bldLvl="0" animBg="1" build="allAtOnce"/>
      <p:bldP spid="978" grpId="2" bldLvl="0" animBg="1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26615" y="1043940"/>
            <a:ext cx="8388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4000" b="1" i="1"/>
              <a:t>¡Gracias por su Atencion!</a:t>
            </a:r>
            <a:endParaRPr lang="" altLang="en-US" sz="4000" b="1" i="1"/>
          </a:p>
        </p:txBody>
      </p:sp>
      <p:sp>
        <p:nvSpPr>
          <p:cNvPr id="4" name="Text Box 3"/>
          <p:cNvSpPr txBox="1"/>
          <p:nvPr/>
        </p:nvSpPr>
        <p:spPr>
          <a:xfrm>
            <a:off x="8157845" y="5094605"/>
            <a:ext cx="172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Robot NASA</a:t>
            </a:r>
            <a:endParaRPr lang="" altLang="en-US"/>
          </a:p>
          <a:p>
            <a:r>
              <a:rPr lang="" altLang="en-US" sz="1400" i="1"/>
              <a:t>Robonaut 2</a:t>
            </a:r>
            <a:endParaRPr lang="" altLang="en-US" sz="1400" i="1"/>
          </a:p>
        </p:txBody>
      </p:sp>
      <p:sp>
        <p:nvSpPr>
          <p:cNvPr id="5" name="Text Box 4"/>
          <p:cNvSpPr txBox="1"/>
          <p:nvPr/>
        </p:nvSpPr>
        <p:spPr>
          <a:xfrm>
            <a:off x="2720975" y="5963285"/>
            <a:ext cx="13023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600" b="1"/>
              <a:t>GAZEBO</a:t>
            </a:r>
            <a:endParaRPr lang="" alt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1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pic>
        <p:nvPicPr>
          <p:cNvPr id="143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7601040" y="4208760"/>
            <a:ext cx="4263120" cy="237060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3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/>
              <a:t>Desarrollo</a:t>
            </a:r>
            <a:endParaRPr lang="en-US" altLang="en-US" sz="1600"/>
          </a:p>
          <a:p>
            <a:r>
              <a:rPr lang="en-US" altLang="en-US" sz="1600"/>
              <a:t>Robótica</a:t>
            </a:r>
            <a:endParaRPr lang="en-US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1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  <p:pic>
        <p:nvPicPr>
          <p:cNvPr id="205" name="Picture 20"/>
          <p:cNvPicPr/>
          <p:nvPr/>
        </p:nvPicPr>
        <p:blipFill>
          <a:blip r:embed="rId4"/>
          <a:stretch>
            <a:fillRect/>
          </a:stretch>
        </p:blipFill>
        <p:spPr>
          <a:xfrm>
            <a:off x="1032480" y="2898360"/>
            <a:ext cx="1300320" cy="13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box(in)">
                                      <p:cBhvr additive="repl">
                                        <p:cTn id="23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3"/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240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241" name="CustomShape 34"/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243" name="CustomShape 35"/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245" name="CustomShape 36"/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247" name="CustomShape 37"/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249" name="Picture 5"/>
          <p:cNvPicPr/>
          <p:nvPr/>
        </p:nvPicPr>
        <p:blipFill>
          <a:blip r:embed="rId7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250" name="CustomShape 38"/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9"/>
          <p:cNvPicPr/>
          <p:nvPr/>
        </p:nvPicPr>
        <p:blipFill>
          <a:blip r:embed="rId8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252" name="CustomShape 39"/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4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9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1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1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1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  <a:endParaRPr lang="en-US" altLang="es-NI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8146</Words>
  <Application>WPS Presentation</Application>
  <PresentationFormat/>
  <Paragraphs>483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SimSun</vt:lpstr>
      <vt:lpstr>Wingdings</vt:lpstr>
      <vt:lpstr>Times New Roman</vt:lpstr>
      <vt:lpstr>Calibri</vt:lpstr>
      <vt:lpstr>Symbol</vt:lpstr>
      <vt:lpstr>Arial</vt:lpstr>
      <vt:lpstr>Nexa Bold</vt:lpstr>
      <vt:lpstr>Nexa Light</vt:lpstr>
      <vt:lpstr>Calibri Light</vt:lpstr>
      <vt:lpstr>Arial Narrow</vt:lpstr>
      <vt:lpstr>DejaVu Sans</vt:lpstr>
      <vt:lpstr>Abyssinica SIL</vt:lpstr>
      <vt:lpstr>微软雅黑</vt:lpstr>
      <vt:lpstr>WenQuanYi Micro Hei</vt:lpstr>
      <vt:lpstr/>
      <vt:lpstr>Arial Unicode MS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</cp:lastModifiedBy>
  <cp:revision>303</cp:revision>
  <dcterms:created xsi:type="dcterms:W3CDTF">2018-10-11T05:39:45Z</dcterms:created>
  <dcterms:modified xsi:type="dcterms:W3CDTF">2018-10-11T05:39:45Z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